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38" r:id="rId5"/>
    <p:sldId id="337" r:id="rId6"/>
    <p:sldId id="336" r:id="rId7"/>
    <p:sldId id="393" r:id="rId8"/>
    <p:sldId id="339" r:id="rId9"/>
    <p:sldId id="298" r:id="rId10"/>
    <p:sldId id="394" r:id="rId11"/>
    <p:sldId id="423" r:id="rId12"/>
    <p:sldId id="259" r:id="rId13"/>
    <p:sldId id="260" r:id="rId14"/>
    <p:sldId id="261" r:id="rId15"/>
    <p:sldId id="262" r:id="rId16"/>
    <p:sldId id="302" r:id="rId17"/>
    <p:sldId id="373" r:id="rId18"/>
    <p:sldId id="376" r:id="rId19"/>
    <p:sldId id="257" r:id="rId20"/>
    <p:sldId id="265" r:id="rId21"/>
    <p:sldId id="306" r:id="rId22"/>
    <p:sldId id="304" r:id="rId23"/>
    <p:sldId id="333" r:id="rId24"/>
    <p:sldId id="269" r:id="rId25"/>
    <p:sldId id="381" r:id="rId26"/>
    <p:sldId id="382" r:id="rId27"/>
    <p:sldId id="387" r:id="rId28"/>
    <p:sldId id="386" r:id="rId29"/>
    <p:sldId id="26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281E"/>
    <a:srgbClr val="1C1C1C"/>
    <a:srgbClr val="832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6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A3869-04CB-47D6-927B-48F5ECDCE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8D27B-E815-4753-954E-4EF61E0D52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F71B9-2DDD-4911-A6ED-DFD38D3900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A9434-B129-4AF2-AC8D-426B33C9D7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hdphoto" Target="../media/hdphoto3.wdp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hdphoto" Target="../media/hdphoto4.wdp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hdphoto" Target="../media/hdphoto5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hdphoto" Target="../media/hdphoto5.wdp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hdphoto" Target="../media/hdphoto6.wdp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jpeg"/><Relationship Id="rId2" Type="http://schemas.microsoft.com/office/2007/relationships/hdphoto" Target="../media/hdphoto6.wdp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5.jpeg"/><Relationship Id="rId2" Type="http://schemas.microsoft.com/office/2007/relationships/hdphoto" Target="../media/hdphoto6.wdp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31.jpeg"/><Relationship Id="rId2" Type="http://schemas.openxmlformats.org/officeDocument/2006/relationships/hyperlink" Target="bandicam%202017-09-28%2015-07-09-535.mp4" TargetMode="Externa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hdphoto" Target="../media/hdphoto6.wdp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3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15370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6490" y="1154430"/>
            <a:ext cx="1069784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uFillTx/>
                <a:ea typeface="华文行楷" panose="02010800040101010101" charset="-122"/>
              </a:rPr>
              <a:t>VR</a:t>
            </a:r>
            <a:r>
              <a:rPr lang="zh-CN" altLang="zh-CN" sz="80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uFillTx/>
                <a:ea typeface="华文行楷" panose="02010800040101010101" charset="-122"/>
              </a:rPr>
              <a:t>博物馆         </a:t>
            </a:r>
            <a:endParaRPr lang="zh-CN" altLang="zh-CN" sz="800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50" endPos="85000" dir="5400000" sy="-100000" algn="bl" rotWithShape="0"/>
              </a:effectLst>
              <a:uFillTx/>
              <a:ea typeface="华文行楷" panose="02010800040101010101" charset="-122"/>
            </a:endParaRPr>
          </a:p>
          <a:p>
            <a:r>
              <a:rPr lang="zh-CN" altLang="zh-CN" sz="80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uFillTx/>
                <a:ea typeface="华文行楷" panose="02010800040101010101" charset="-122"/>
              </a:rPr>
              <a:t>               </a:t>
            </a:r>
            <a:endParaRPr lang="zh-CN" altLang="zh-CN" sz="800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50" endPos="85000" dir="5400000" sy="-100000" algn="bl" rotWithShape="0"/>
              </a:effectLst>
              <a:uFillTx/>
              <a:ea typeface="华文行楷" panose="02010800040101010101" charset="-122"/>
            </a:endParaRPr>
          </a:p>
          <a:p>
            <a:r>
              <a:rPr lang="zh-CN" altLang="zh-CN" sz="80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uFillTx/>
                <a:ea typeface="华文行楷" panose="02010800040101010101" charset="-122"/>
              </a:rPr>
              <a:t>                         </a:t>
            </a:r>
            <a:endParaRPr lang="zh-CN" altLang="zh-CN" sz="800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50" endPos="85000" dir="5400000" sy="-100000" algn="bl" rotWithShape="0"/>
              </a:effectLst>
              <a:uFillTx/>
              <a:ea typeface="华文行楷" panose="02010800040101010101" charset="-122"/>
            </a:endParaRPr>
          </a:p>
          <a:p>
            <a:r>
              <a:rPr lang="zh-CN" altLang="zh-CN" sz="800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uFillTx/>
                <a:ea typeface="华文行楷" panose="02010800040101010101" charset="-122"/>
              </a:rPr>
              <a:t>           触碰历史与真实</a:t>
            </a:r>
            <a:endParaRPr lang="zh-CN" altLang="zh-CN" sz="800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50" endPos="85000" dir="5400000" sy="-100000" algn="bl" rotWithShape="0"/>
              </a:effectLst>
              <a:uFillTx/>
              <a:ea typeface="华文行楷" panose="02010800040101010101" charset="-122"/>
            </a:endParaRPr>
          </a:p>
        </p:txBody>
      </p:sp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rcRect b="14992"/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18964" y="484569"/>
            <a:ext cx="3883273" cy="3139619"/>
            <a:chOff x="989523" y="761821"/>
            <a:chExt cx="3883273" cy="3139619"/>
          </a:xfrm>
        </p:grpSpPr>
        <p:sp>
          <p:nvSpPr>
            <p:cNvPr id="6" name="文本框 5"/>
            <p:cNvSpPr txBox="1"/>
            <p:nvPr/>
          </p:nvSpPr>
          <p:spPr>
            <a:xfrm>
              <a:off x="989523" y="761821"/>
              <a:ext cx="3883273" cy="240065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5000" dirty="0">
                  <a:solidFill>
                    <a:schemeClr val="bg1"/>
                  </a:solidFill>
                  <a:latin typeface="TypeLand.com 康熙字典體 試用版" pitchFamily="50" charset="-120"/>
                  <a:ea typeface="TypeLand.com 康熙字典體 試用版" pitchFamily="50" charset="-120"/>
                </a:rPr>
                <a:t>壹</a:t>
              </a:r>
              <a:endParaRPr lang="zh-CN" altLang="en-US" sz="15000" dirty="0">
                <a:solidFill>
                  <a:schemeClr val="bg1"/>
                </a:solidFill>
                <a:latin typeface="TypeLand.com 康熙字典體 試用版" pitchFamily="50" charset="-120"/>
                <a:ea typeface="TypeLand.com 康熙字典體 試用版" pitchFamily="50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08248" y="969794"/>
              <a:ext cx="2445821" cy="2931646"/>
            </a:xfrm>
            <a:prstGeom prst="rect">
              <a:avLst/>
            </a:pr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003040" y="1241425"/>
            <a:ext cx="649097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VR展馆漫游</a:t>
            </a:r>
            <a:endParaRPr lang="zh-CN" altLang="en-US" sz="3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     VR虚拟展馆，以更加丰富的方式对展品进行完美诠释。观赏者在第一人称视角下，跟随着虚拟导游，可360度对藏品进行观赏，以达到最佳观赏效果。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3" name="图片 2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065" y="-952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b="288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54574" y="847482"/>
            <a:ext cx="3883273" cy="2931646"/>
            <a:chOff x="4154363" y="2051834"/>
            <a:chExt cx="3883273" cy="2931646"/>
          </a:xfrm>
        </p:grpSpPr>
        <p:sp>
          <p:nvSpPr>
            <p:cNvPr id="8" name="文本框 7"/>
            <p:cNvSpPr txBox="1"/>
            <p:nvPr/>
          </p:nvSpPr>
          <p:spPr>
            <a:xfrm>
              <a:off x="4154363" y="2238196"/>
              <a:ext cx="3883273" cy="240065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5000" dirty="0">
                  <a:solidFill>
                    <a:schemeClr val="bg1"/>
                  </a:solidFill>
                  <a:latin typeface="TypeLand.com 康熙字典體 試用版" pitchFamily="50" charset="-120"/>
                  <a:ea typeface="TypeLand.com 康熙字典體 試用版" pitchFamily="50" charset="-120"/>
                </a:rPr>
                <a:t>貳</a:t>
              </a:r>
              <a:endParaRPr lang="zh-CN" altLang="en-US" sz="15000" dirty="0">
                <a:solidFill>
                  <a:schemeClr val="bg1"/>
                </a:solidFill>
                <a:latin typeface="TypeLand.com 康熙字典體 試用版" pitchFamily="50" charset="-120"/>
                <a:ea typeface="TypeLand.com 康熙字典體 試用版" pitchFamily="50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873088" y="2051834"/>
              <a:ext cx="2445821" cy="2931646"/>
            </a:xfrm>
            <a:prstGeom prst="rect">
              <a:avLst/>
            </a:pr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37405" y="1546225"/>
            <a:ext cx="649097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古画动态展示</a:t>
            </a:r>
            <a:endParaRPr lang="zh-CN" altLang="en-US" sz="3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     将动画技术与VR技术相结合，使古画中的人物、花鸟、树枝栩栩如生地展现在使用者眼前，画的意境被淋漓尽致地表现出来。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3" name="图片 2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5" y="0"/>
            <a:ext cx="12186307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68849" y="641107"/>
            <a:ext cx="3883273" cy="2931646"/>
            <a:chOff x="4154363" y="2051834"/>
            <a:chExt cx="3883273" cy="2931646"/>
          </a:xfrm>
        </p:grpSpPr>
        <p:sp>
          <p:nvSpPr>
            <p:cNvPr id="6" name="文本框 5"/>
            <p:cNvSpPr txBox="1"/>
            <p:nvPr/>
          </p:nvSpPr>
          <p:spPr>
            <a:xfrm>
              <a:off x="4154363" y="2238196"/>
              <a:ext cx="3883273" cy="240065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5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叁</a:t>
              </a:r>
              <a:endParaRPr lang="zh-CN" altLang="en-US" sz="15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873088" y="2051834"/>
              <a:ext cx="2445821" cy="2931646"/>
            </a:xfrm>
            <a:prstGeom prst="rect">
              <a:avLst/>
            </a:pr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37405" y="1546225"/>
            <a:ext cx="64909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VR文物影院</a:t>
            </a:r>
            <a:endParaRPr lang="zh-CN" altLang="en-US" sz="3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     运用VR技术，模拟人在影院中的视觉以及听觉等感官功能，使人能够能够沉浸在虚拟影院中，对文物介绍影片进行观赏。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3" name="图片 2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 r="5525" b="3030"/>
          <a:stretch>
            <a:fillRect/>
          </a:stretch>
        </p:blipFill>
        <p:spPr>
          <a:xfrm rot="5400000">
            <a:off x="2609848" y="-2667002"/>
            <a:ext cx="6972301" cy="1219200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16779" y="589672"/>
            <a:ext cx="3883273" cy="2931646"/>
            <a:chOff x="4154363" y="2051834"/>
            <a:chExt cx="3883273" cy="2931646"/>
          </a:xfrm>
        </p:grpSpPr>
        <p:sp>
          <p:nvSpPr>
            <p:cNvPr id="9" name="文本框 8"/>
            <p:cNvSpPr txBox="1"/>
            <p:nvPr/>
          </p:nvSpPr>
          <p:spPr>
            <a:xfrm>
              <a:off x="4154363" y="2238196"/>
              <a:ext cx="3883273" cy="240065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5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肆</a:t>
              </a:r>
              <a:endParaRPr lang="zh-CN" altLang="en-US" sz="15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73088" y="2051834"/>
              <a:ext cx="2445821" cy="2931646"/>
            </a:xfrm>
            <a:prstGeom prst="rect">
              <a:avLst/>
            </a:pr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20260" y="1546225"/>
            <a:ext cx="64909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虚拟导游</a:t>
            </a:r>
            <a:endParaRPr lang="zh-CN" altLang="en-US" sz="3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     虚拟导游具有导航以及语音介绍等功能，能帮助使用者更好地了解虚拟展馆和藏品。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3" name="图片 2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rcRect b="14992"/>
          <a:stretch>
            <a:fillRect/>
          </a:stretch>
        </p:blipFill>
        <p:spPr>
          <a:xfrm>
            <a:off x="0" y="-9525"/>
            <a:ext cx="12192000" cy="68770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78349" y="441717"/>
            <a:ext cx="3883273" cy="4840912"/>
            <a:chOff x="447868" y="683409"/>
            <a:chExt cx="3883273" cy="4840912"/>
          </a:xfrm>
        </p:grpSpPr>
        <p:sp>
          <p:nvSpPr>
            <p:cNvPr id="6" name="文本框 5"/>
            <p:cNvSpPr txBox="1"/>
            <p:nvPr/>
          </p:nvSpPr>
          <p:spPr>
            <a:xfrm>
              <a:off x="447868" y="816431"/>
              <a:ext cx="3883273" cy="470789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5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  <a:sym typeface="+mn-ea"/>
                </a:rPr>
                <a:t>伍</a:t>
              </a:r>
              <a:endParaRPr lang="zh-CN" altLang="en-US" sz="15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  <a:p>
              <a:pPr algn="ctr"/>
              <a:endParaRPr lang="zh-CN" altLang="en-US" sz="15000" dirty="0">
                <a:solidFill>
                  <a:schemeClr val="bg1"/>
                </a:solidFill>
                <a:latin typeface="TypeLand.com 康熙字典體 試用版" pitchFamily="50" charset="-120"/>
                <a:ea typeface="TypeLand.com 康熙字典體 試用版" pitchFamily="50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165958" y="683409"/>
              <a:ext cx="2445821" cy="2931646"/>
            </a:xfrm>
            <a:prstGeom prst="rect">
              <a:avLst/>
            </a:pr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20260" y="1546225"/>
            <a:ext cx="64909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用户反馈系统   </a:t>
            </a:r>
            <a:endParaRPr lang="zh-CN" altLang="en-US" sz="3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      通过网络与数据库连接，</a:t>
            </a:r>
            <a:r>
              <a:rPr lang="zh-CN" altLang="en-US" sz="3600">
                <a:solidFill>
                  <a:schemeClr val="bg1"/>
                </a:solidFill>
              </a:rPr>
              <a:t>收集用户意见、建议，跟用户沟通，及时对我们的产品进行改进。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3" name="图片 2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 r="5525" b="3030"/>
          <a:stretch>
            <a:fillRect/>
          </a:stretch>
        </p:blipFill>
        <p:spPr>
          <a:xfrm rot="5400000">
            <a:off x="2609848" y="-2667002"/>
            <a:ext cx="6972301" cy="1219200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16779" y="589672"/>
            <a:ext cx="3883273" cy="2931646"/>
            <a:chOff x="4154363" y="2051834"/>
            <a:chExt cx="3883273" cy="2931646"/>
          </a:xfrm>
        </p:grpSpPr>
        <p:sp>
          <p:nvSpPr>
            <p:cNvPr id="9" name="文本框 8"/>
            <p:cNvSpPr txBox="1"/>
            <p:nvPr/>
          </p:nvSpPr>
          <p:spPr>
            <a:xfrm>
              <a:off x="4154363" y="2238196"/>
              <a:ext cx="3883273" cy="2399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5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陆</a:t>
              </a:r>
              <a:endParaRPr lang="zh-CN" altLang="en-US" sz="15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73088" y="2051834"/>
              <a:ext cx="2445821" cy="2931646"/>
            </a:xfrm>
            <a:prstGeom prst="rect">
              <a:avLst/>
            </a:pr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20260" y="1546225"/>
            <a:ext cx="64909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文物细节展示</a:t>
            </a:r>
            <a:endParaRPr lang="zh-CN" altLang="en-US" sz="3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</a:rPr>
              <a:t>     用户可通过手指控制缩放、旋转文物模型进行更细致地观赏。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3" name="图片 2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209724" cy="6858000"/>
          </a:xfrm>
          <a:prstGeom prst="rect">
            <a:avLst/>
          </a:prstGeom>
        </p:spPr>
      </p:pic>
      <p:pic>
        <p:nvPicPr>
          <p:cNvPr id="2" name="图片 14" descr="C:\Users\Administrator\Desktop\VR博物馆项目资源\界面图片\主界面.png主界面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890" y="0"/>
            <a:ext cx="12192635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20866" r="1314" b="14926"/>
          <a:stretch>
            <a:fillRect/>
          </a:stretch>
        </p:blipFill>
        <p:spPr>
          <a:xfrm>
            <a:off x="0" y="-22513"/>
            <a:ext cx="12192000" cy="690224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450105" y="2968971"/>
            <a:ext cx="854075" cy="2766060"/>
            <a:chOff x="4079390" y="3235213"/>
            <a:chExt cx="854075" cy="2766060"/>
          </a:xfrm>
        </p:grpSpPr>
        <p:sp>
          <p:nvSpPr>
            <p:cNvPr id="12" name="文本框 11"/>
            <p:cNvSpPr txBox="1"/>
            <p:nvPr/>
          </p:nvSpPr>
          <p:spPr>
            <a:xfrm>
              <a:off x="4166385" y="4065158"/>
              <a:ext cx="613410" cy="193611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spc="600" dirty="0">
                  <a:solidFill>
                    <a:schemeClr val="bg1"/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瓷苑艺葩</a:t>
              </a:r>
              <a:endParaRPr lang="zh-CN" altLang="en-US" sz="2800" spc="600" dirty="0">
                <a:solidFill>
                  <a:schemeClr val="bg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79390" y="3235213"/>
              <a:ext cx="85407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壹</a:t>
              </a:r>
              <a:endParaRPr lang="zh-CN" altLang="en-US" sz="4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62274" y="2968971"/>
            <a:ext cx="920764" cy="2891016"/>
            <a:chOff x="3439310" y="3236483"/>
            <a:chExt cx="920764" cy="2891016"/>
          </a:xfrm>
        </p:grpSpPr>
        <p:sp>
          <p:nvSpPr>
            <p:cNvPr id="37" name="文本框 36"/>
            <p:cNvSpPr txBox="1"/>
            <p:nvPr/>
          </p:nvSpPr>
          <p:spPr>
            <a:xfrm>
              <a:off x="3593382" y="4095809"/>
              <a:ext cx="613410" cy="2031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spc="600" dirty="0">
                  <a:solidFill>
                    <a:schemeClr val="bg1"/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货币时代</a:t>
              </a:r>
              <a:endParaRPr lang="zh-CN" altLang="en-US" sz="2800" spc="600" dirty="0">
                <a:solidFill>
                  <a:schemeClr val="bg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439310" y="3236483"/>
              <a:ext cx="9207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貳</a:t>
              </a:r>
              <a:endParaRPr lang="zh-CN" altLang="en-US" sz="4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579218" y="2970241"/>
            <a:ext cx="920764" cy="2889746"/>
            <a:chOff x="3421530" y="3194573"/>
            <a:chExt cx="920764" cy="2889746"/>
          </a:xfrm>
        </p:grpSpPr>
        <p:sp>
          <p:nvSpPr>
            <p:cNvPr id="44" name="文本框 43"/>
            <p:cNvSpPr txBox="1"/>
            <p:nvPr/>
          </p:nvSpPr>
          <p:spPr>
            <a:xfrm>
              <a:off x="3574967" y="4052629"/>
              <a:ext cx="613410" cy="2031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spc="600" dirty="0">
                  <a:solidFill>
                    <a:schemeClr val="bg1"/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民族熔炉</a:t>
              </a:r>
              <a:endParaRPr lang="zh-CN" altLang="en-US" sz="2800" spc="600" dirty="0">
                <a:solidFill>
                  <a:schemeClr val="bg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421530" y="3194573"/>
              <a:ext cx="9207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叁</a:t>
              </a:r>
              <a:endParaRPr lang="zh-CN" altLang="en-US" sz="4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72997" y="2967701"/>
            <a:ext cx="920764" cy="2892286"/>
            <a:chOff x="3539640" y="3096783"/>
            <a:chExt cx="920764" cy="2892286"/>
          </a:xfrm>
        </p:grpSpPr>
        <p:sp>
          <p:nvSpPr>
            <p:cNvPr id="51" name="文本框 50"/>
            <p:cNvSpPr txBox="1"/>
            <p:nvPr/>
          </p:nvSpPr>
          <p:spPr>
            <a:xfrm>
              <a:off x="3693077" y="3957379"/>
              <a:ext cx="613410" cy="2031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spc="600" dirty="0">
                  <a:solidFill>
                    <a:schemeClr val="bg1"/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书画遗韵</a:t>
              </a:r>
              <a:endParaRPr lang="zh-CN" altLang="en-US" sz="2800" spc="600" dirty="0">
                <a:solidFill>
                  <a:schemeClr val="bg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539640" y="3096783"/>
              <a:ext cx="9207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肆</a:t>
              </a:r>
              <a:endParaRPr lang="zh-CN" altLang="en-US" sz="4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342964" y="3107401"/>
            <a:ext cx="1382629" cy="2752923"/>
            <a:chOff x="1342964" y="3012151"/>
            <a:chExt cx="1382629" cy="2752923"/>
          </a:xfrm>
        </p:grpSpPr>
        <p:sp>
          <p:nvSpPr>
            <p:cNvPr id="9" name="文本框 8"/>
            <p:cNvSpPr txBox="1"/>
            <p:nvPr/>
          </p:nvSpPr>
          <p:spPr>
            <a:xfrm>
              <a:off x="1377169" y="3026374"/>
              <a:ext cx="1198245" cy="27387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6600" spc="2000" dirty="0">
                  <a:solidFill>
                    <a:schemeClr val="bg1"/>
                  </a:solidFill>
                  <a:latin typeface="TypeLand 康熙字典體" pitchFamily="50" charset="-120"/>
                  <a:ea typeface="TypeLand 康熙字典體" pitchFamily="50" charset="-120"/>
                </a:rPr>
                <a:t>展馆</a:t>
              </a:r>
              <a:endParaRPr lang="zh-CN" altLang="en-US" sz="6600" spc="2000" dirty="0">
                <a:solidFill>
                  <a:schemeClr val="bg1"/>
                </a:solidFill>
                <a:latin typeface="TypeLand 康熙字典體" pitchFamily="50" charset="-120"/>
                <a:ea typeface="TypeLand 康熙字典體" pitchFamily="50" charset="-12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342964" y="3012151"/>
              <a:ext cx="1382629" cy="2489055"/>
            </a:xfrm>
            <a:prstGeom prst="rect">
              <a:avLst/>
            </a:pr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910662" y="2970241"/>
            <a:ext cx="920764" cy="2892286"/>
            <a:chOff x="3539640" y="3096783"/>
            <a:chExt cx="920764" cy="2892286"/>
          </a:xfrm>
        </p:grpSpPr>
        <p:sp>
          <p:nvSpPr>
            <p:cNvPr id="6" name="文本框 5"/>
            <p:cNvSpPr txBox="1"/>
            <p:nvPr/>
          </p:nvSpPr>
          <p:spPr>
            <a:xfrm>
              <a:off x="3693077" y="3957379"/>
              <a:ext cx="613410" cy="20316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800" spc="600" dirty="0">
                  <a:solidFill>
                    <a:schemeClr val="bg1"/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亭台楼阁</a:t>
              </a:r>
              <a:endParaRPr lang="zh-CN" altLang="en-US" sz="2800" spc="600" dirty="0">
                <a:solidFill>
                  <a:schemeClr val="bg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539640" y="3096783"/>
              <a:ext cx="92076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伍</a:t>
              </a:r>
              <a:endParaRPr lang="zh-CN" altLang="en-US" sz="4000" dirty="0">
                <a:solidFill>
                  <a:schemeClr val="bg1"/>
                </a:solidFill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</p:grpSp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45" y="79692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>
              <a:gd name="adj" fmla="val 18548"/>
            </a:avLst>
          </a:prstGeom>
          <a:blipFill>
            <a:blip r:embed="rId3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936750" y="1195705"/>
            <a:ext cx="7846060" cy="4158615"/>
            <a:chOff x="1936955" y="1769807"/>
            <a:chExt cx="7846142" cy="268912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936955" y="1769807"/>
              <a:ext cx="7846142" cy="0"/>
            </a:xfrm>
            <a:prstGeom prst="line">
              <a:avLst/>
            </a:prstGeom>
            <a:ln>
              <a:solidFill>
                <a:srgbClr val="8B281E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36955" y="4458930"/>
              <a:ext cx="7846142" cy="0"/>
            </a:xfrm>
            <a:prstGeom prst="line">
              <a:avLst/>
            </a:prstGeom>
            <a:ln>
              <a:solidFill>
                <a:srgbClr val="8B281E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" y="1277620"/>
            <a:ext cx="5194300" cy="3780155"/>
          </a:xfrm>
          <a:prstGeom prst="rect">
            <a:avLst/>
          </a:prstGeom>
        </p:spPr>
      </p:pic>
      <p:pic>
        <p:nvPicPr>
          <p:cNvPr id="25" name="图片 24" descr="图片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865" y="1102360"/>
            <a:ext cx="4117975" cy="4130040"/>
          </a:xfrm>
          <a:prstGeom prst="rect">
            <a:avLst/>
          </a:prstGeom>
        </p:spPr>
      </p:pic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405" y="1336040"/>
            <a:ext cx="2663825" cy="3896360"/>
          </a:xfrm>
          <a:prstGeom prst="rect">
            <a:avLst/>
          </a:prstGeom>
        </p:spPr>
      </p:pic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9915" y="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 flipH="1">
            <a:off x="228600" y="635"/>
            <a:ext cx="12192000" cy="6858000"/>
          </a:xfrm>
          <a:prstGeom prst="parallelogram">
            <a:avLst>
              <a:gd name="adj" fmla="val 18548"/>
            </a:avLst>
          </a:prstGeom>
          <a:blipFill>
            <a:blip r:embed="rId3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172970" y="845185"/>
            <a:ext cx="7846060" cy="4158615"/>
            <a:chOff x="1936955" y="1769807"/>
            <a:chExt cx="7846142" cy="268912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936955" y="1769807"/>
              <a:ext cx="7846142" cy="0"/>
            </a:xfrm>
            <a:prstGeom prst="line">
              <a:avLst/>
            </a:prstGeom>
            <a:ln>
              <a:solidFill>
                <a:srgbClr val="8B281E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36955" y="4458930"/>
              <a:ext cx="7846142" cy="0"/>
            </a:xfrm>
            <a:prstGeom prst="line">
              <a:avLst/>
            </a:prstGeom>
            <a:ln>
              <a:solidFill>
                <a:srgbClr val="8B281E">
                  <a:alpha val="1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E1O8FNPWO{J18Z~H3DAWPDP 拷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085" y="1900555"/>
            <a:ext cx="3237865" cy="3056890"/>
          </a:xfrm>
          <a:prstGeom prst="rect">
            <a:avLst/>
          </a:prstGeom>
        </p:spPr>
      </p:pic>
      <p:pic>
        <p:nvPicPr>
          <p:cNvPr id="3" name="内容占位符 2" descr="F4O4}LYS0Q3[RMO(6HTW38R 拷贝"/>
          <p:cNvPicPr>
            <a:picLocks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7900670" y="1938020"/>
            <a:ext cx="3171825" cy="2981325"/>
          </a:xfrm>
          <a:prstGeom prst="rect">
            <a:avLst/>
          </a:prstGeom>
        </p:spPr>
      </p:pic>
      <p:pic>
        <p:nvPicPr>
          <p:cNvPr id="8" name="内容占位符 7" descr="W_HH9D)F4V]8SWP@5}WOPQX 拷贝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4792980" y="2119630"/>
            <a:ext cx="2771775" cy="2619375"/>
          </a:xfrm>
          <a:prstGeom prst="rect">
            <a:avLst/>
          </a:prstGeom>
        </p:spPr>
      </p:pic>
      <p:pic>
        <p:nvPicPr>
          <p:cNvPr id="4" name="图片 3" descr="QQ图片201705042032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9915" y="1524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17724" y="0"/>
            <a:ext cx="12209724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8900000">
            <a:off x="471948" y="-736190"/>
            <a:ext cx="9024784" cy="9024784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8900000">
            <a:off x="8797605" y="-881118"/>
            <a:ext cx="3816827" cy="3816827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Content Placeholder 2"/>
          <p:cNvSpPr txBox="1"/>
          <p:nvPr/>
        </p:nvSpPr>
        <p:spPr>
          <a:xfrm>
            <a:off x="519430" y="1327785"/>
            <a:ext cx="6679565" cy="219265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34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sz="3600" spc="300">
                <a:solidFill>
                  <a:schemeClr val="tx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  <a:sym typeface="+mn-ea"/>
              </a:rPr>
              <a:t>教育资源分配不均，贫困山区的孩子们不能和发达地区的孩子们享受同样的教育资源，怎么办？</a:t>
            </a:r>
            <a:endParaRPr sz="3600" spc="300">
              <a:solidFill>
                <a:schemeClr val="tx1"/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2" name="内容占位符 1" descr="VER8%LO9X)C_$NAVGVBFNTF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0940000">
            <a:off x="7098665" y="410210"/>
            <a:ext cx="4658995" cy="3739515"/>
          </a:xfrm>
          <a:prstGeom prst="rect">
            <a:avLst/>
          </a:prstGeom>
        </p:spPr>
      </p:pic>
      <p:pic>
        <p:nvPicPr>
          <p:cNvPr id="3" name="图片 2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390" y="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209724" cy="68580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094915" y="4228428"/>
            <a:ext cx="8426514" cy="1714841"/>
            <a:chOff x="2894890" y="4658958"/>
            <a:chExt cx="8426514" cy="1714841"/>
          </a:xfrm>
        </p:grpSpPr>
        <p:sp>
          <p:nvSpPr>
            <p:cNvPr id="3" name="矩形 2"/>
            <p:cNvSpPr/>
            <p:nvPr/>
          </p:nvSpPr>
          <p:spPr>
            <a:xfrm>
              <a:off x="10702279" y="4658958"/>
              <a:ext cx="619125" cy="1714500"/>
            </a:xfrm>
            <a:prstGeom prst="rect">
              <a:avLst/>
            </a:prstGeom>
            <a:solidFill>
              <a:srgbClr val="8B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938944" y="4659027"/>
              <a:ext cx="619125" cy="1714500"/>
            </a:xfrm>
            <a:prstGeom prst="rect">
              <a:avLst/>
            </a:prstGeom>
            <a:solidFill>
              <a:srgbClr val="8B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934060" y="4659299"/>
              <a:ext cx="619125" cy="1714500"/>
            </a:xfrm>
            <a:prstGeom prst="rect">
              <a:avLst/>
            </a:prstGeom>
            <a:solidFill>
              <a:srgbClr val="8B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94890" y="4875493"/>
              <a:ext cx="693278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TypeLand.com 康熙字典體 試用版" pitchFamily="50" charset="-120"/>
                  <a:ea typeface="TypeLand.com 康熙字典體 試用版" pitchFamily="50" charset="-120"/>
                  <a:cs typeface="Arial" panose="020B0604020202020204" pitchFamily="34" charset="0"/>
                </a:rPr>
                <a:t>酒樽</a:t>
              </a:r>
              <a:endParaRPr lang="zh-CN" altLang="en-US" sz="4000" dirty="0">
                <a:solidFill>
                  <a:schemeClr val="bg1"/>
                </a:solidFill>
                <a:latin typeface="TypeLand.com 康熙字典體 試用版" pitchFamily="50" charset="-120"/>
                <a:ea typeface="TypeLand.com 康熙字典體 試用版" pitchFamily="50" charset="-120"/>
                <a:cs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901077" y="5011943"/>
              <a:ext cx="69327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TypeLand.com 康熙字典體 試用版" pitchFamily="50" charset="-120"/>
                  <a:ea typeface="TypeLand.com 康熙字典體 試用版" pitchFamily="50" charset="-120"/>
                  <a:cs typeface="Arial" panose="020B0604020202020204" pitchFamily="34" charset="0"/>
                </a:rPr>
                <a:t>鼎</a:t>
              </a:r>
              <a:endParaRPr lang="zh-CN" altLang="en-US" sz="4000" dirty="0">
                <a:solidFill>
                  <a:schemeClr val="bg1"/>
                </a:solidFill>
                <a:latin typeface="TypeLand.com 康熙字典體 試用版" pitchFamily="50" charset="-120"/>
                <a:ea typeface="TypeLand.com 康熙字典體 試用版" pitchFamily="50" charset="-12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702400" y="4705019"/>
              <a:ext cx="45339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TypeLand.com 康熙字典體 試用版" pitchFamily="50" charset="-120"/>
                  <a:ea typeface="TypeLand.com 康熙字典體 試用版" pitchFamily="50" charset="-120"/>
                  <a:cs typeface="Arial" panose="020B0604020202020204" pitchFamily="34" charset="0"/>
                </a:rPr>
                <a:t>方尊</a:t>
              </a:r>
              <a:endParaRPr lang="en-US" altLang="zh-CN" sz="4000" dirty="0">
                <a:solidFill>
                  <a:schemeClr val="bg1"/>
                </a:solidFill>
                <a:latin typeface="TypeLand.com 康熙字典體 試用版" pitchFamily="50" charset="-120"/>
                <a:ea typeface="TypeLand.com 康熙字典體 試用版" pitchFamily="50" charset="-120"/>
                <a:cs typeface="Arial" panose="020B0604020202020204" pitchFamily="34" charset="0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-1627850" y="-2390892"/>
            <a:ext cx="10169360" cy="10169360"/>
          </a:xfrm>
          <a:prstGeom prst="ellipse">
            <a:avLst/>
          </a:prstGeom>
          <a:noFill/>
          <a:ln>
            <a:solidFill>
              <a:srgbClr val="8B281E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989330"/>
            <a:ext cx="3924935" cy="3940175"/>
          </a:xfrm>
          <a:prstGeom prst="rect">
            <a:avLst/>
          </a:prstGeom>
        </p:spPr>
      </p:pic>
      <p:pic>
        <p:nvPicPr>
          <p:cNvPr id="8" name="图片 7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520" y="936625"/>
            <a:ext cx="4153535" cy="3825875"/>
          </a:xfrm>
          <a:prstGeom prst="rect">
            <a:avLst/>
          </a:prstGeom>
        </p:spPr>
      </p:pic>
      <p:pic>
        <p:nvPicPr>
          <p:cNvPr id="2" name="图片 1" descr="E)JFALO$NP(1`56UT@F)EZ7 拷贝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122680"/>
            <a:ext cx="2957830" cy="3151505"/>
          </a:xfrm>
          <a:prstGeom prst="rect">
            <a:avLst/>
          </a:prstGeom>
        </p:spPr>
      </p:pic>
      <p:pic>
        <p:nvPicPr>
          <p:cNvPr id="9" name="图片 8" descr="QQ图片201705042032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7305" y="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8890" y="0"/>
            <a:ext cx="12209724" cy="68580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083235" y="4229063"/>
            <a:ext cx="10272580" cy="1428750"/>
            <a:chOff x="883210" y="4659593"/>
            <a:chExt cx="10272580" cy="1428750"/>
          </a:xfrm>
        </p:grpSpPr>
        <p:sp>
          <p:nvSpPr>
            <p:cNvPr id="6" name="矩形 5"/>
            <p:cNvSpPr/>
            <p:nvPr/>
          </p:nvSpPr>
          <p:spPr>
            <a:xfrm>
              <a:off x="883210" y="5365713"/>
              <a:ext cx="2181225" cy="722630"/>
            </a:xfrm>
            <a:prstGeom prst="rect">
              <a:avLst/>
            </a:prstGeom>
            <a:solidFill>
              <a:srgbClr val="8B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梅花图轴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59965" y="4659593"/>
              <a:ext cx="69327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000" dirty="0">
                <a:solidFill>
                  <a:schemeClr val="bg1"/>
                </a:solidFill>
                <a:latin typeface="TypeLand.com 康熙字典體 試用版" pitchFamily="50" charset="-120"/>
                <a:ea typeface="TypeLand.com 康熙字典體 試用版" pitchFamily="50" charset="-12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702400" y="4705019"/>
              <a:ext cx="4533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TypeLand.com 康熙字典體 試用版" pitchFamily="50" charset="-120"/>
                  <a:ea typeface="TypeLand.com 康熙字典體 試用版" pitchFamily="50" charset="-120"/>
                  <a:cs typeface="Arial" panose="020B0604020202020204" pitchFamily="34" charset="0"/>
                </a:rPr>
                <a:t>方</a:t>
              </a:r>
              <a:endParaRPr lang="en-US" altLang="zh-CN" sz="4000" dirty="0">
                <a:solidFill>
                  <a:schemeClr val="bg1"/>
                </a:solidFill>
                <a:latin typeface="TypeLand.com 康熙字典體 試用版" pitchFamily="50" charset="-120"/>
                <a:ea typeface="TypeLand.com 康熙字典體 試用版" pitchFamily="50" charset="-120"/>
                <a:cs typeface="Arial" panose="020B0604020202020204" pitchFamily="34" charset="0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-1627850" y="-2390892"/>
            <a:ext cx="10169360" cy="10169360"/>
          </a:xfrm>
          <a:prstGeom prst="ellipse">
            <a:avLst/>
          </a:prstGeom>
          <a:noFill/>
          <a:ln>
            <a:solidFill>
              <a:srgbClr val="8B281E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内容占位符 8" descr="1464058695581_16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840740"/>
            <a:ext cx="3433445" cy="3433445"/>
          </a:xfrm>
          <a:prstGeom prst="rect">
            <a:avLst/>
          </a:prstGeom>
        </p:spPr>
      </p:pic>
      <p:pic>
        <p:nvPicPr>
          <p:cNvPr id="13" name="内容占位符 12" descr="1464058648032_16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42460" y="886460"/>
            <a:ext cx="3564255" cy="3388360"/>
          </a:xfrm>
          <a:prstGeom prst="rect">
            <a:avLst/>
          </a:prstGeom>
        </p:spPr>
      </p:pic>
      <p:pic>
        <p:nvPicPr>
          <p:cNvPr id="16" name="图片 15" descr="1464058602105_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5" y="885825"/>
            <a:ext cx="3389630" cy="334264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005630" y="4935183"/>
            <a:ext cx="2181225" cy="722630"/>
          </a:xfrm>
          <a:prstGeom prst="rect">
            <a:avLst/>
          </a:prstGeom>
          <a:solidFill>
            <a:srgbClr val="8B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孔雀图轴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145195" y="4935818"/>
            <a:ext cx="2181225" cy="722630"/>
          </a:xfrm>
          <a:prstGeom prst="rect">
            <a:avLst/>
          </a:prstGeom>
          <a:solidFill>
            <a:srgbClr val="8B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茂林仙馆图轴</a:t>
            </a:r>
            <a:endParaRPr lang="zh-CN" altLang="en-US"/>
          </a:p>
        </p:txBody>
      </p:sp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9915" y="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209724" cy="6858000"/>
          </a:xfrm>
          <a:prstGeom prst="rect">
            <a:avLst/>
          </a:prstGeom>
        </p:spPr>
      </p:pic>
      <p:pic>
        <p:nvPicPr>
          <p:cNvPr id="2" name="图片 1" descr="图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5" y="666115"/>
            <a:ext cx="5996940" cy="5445125"/>
          </a:xfrm>
          <a:prstGeom prst="rect">
            <a:avLst/>
          </a:prstGeom>
        </p:spPr>
      </p:pic>
      <p:pic>
        <p:nvPicPr>
          <p:cNvPr id="5" name="图片 4" descr="A68F42CC570663E22A4C60DB1CDFCD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90" y="666115"/>
            <a:ext cx="3991610" cy="5445125"/>
          </a:xfrm>
          <a:prstGeom prst="rect">
            <a:avLst/>
          </a:prstGeom>
        </p:spPr>
      </p:pic>
      <p:pic>
        <p:nvPicPr>
          <p:cNvPr id="3" name="图片 2" descr="QQ图片201705042032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915" y="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8890" y="0"/>
            <a:ext cx="12209724" cy="685800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-1627850" y="-2390892"/>
            <a:ext cx="10169360" cy="10169360"/>
          </a:xfrm>
          <a:prstGeom prst="ellipse">
            <a:avLst/>
          </a:prstGeom>
          <a:noFill/>
          <a:ln>
            <a:solidFill>
              <a:srgbClr val="8B281E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 descr="VVMPLXDKGGX0OYFPYVK{XER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9100" y="365125"/>
            <a:ext cx="11353800" cy="5951220"/>
          </a:xfrm>
          <a:prstGeom prst="rect">
            <a:avLst/>
          </a:prstGeom>
        </p:spPr>
      </p:pic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125" y="36512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8890" y="0"/>
            <a:ext cx="12209724" cy="685800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-1627850" y="-2390892"/>
            <a:ext cx="10169360" cy="10169360"/>
          </a:xfrm>
          <a:prstGeom prst="ellipse">
            <a:avLst/>
          </a:prstGeom>
          <a:noFill/>
          <a:ln>
            <a:solidFill>
              <a:srgbClr val="8B281E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内容占位符 7" descr="3]Y2[4{7A76YB)BJO5(1873">
            <a:hlinkClick r:id="rId2" action="ppaction://hlinkfile"/>
          </p:cNvPr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00" y="638810"/>
            <a:ext cx="10513060" cy="5711190"/>
          </a:xfrm>
          <a:prstGeom prst="rect">
            <a:avLst/>
          </a:prstGeom>
        </p:spPr>
      </p:pic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525" y="63881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8890" y="-8255"/>
            <a:ext cx="12209780" cy="6873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8900000">
            <a:off x="471948" y="-736190"/>
            <a:ext cx="9024784" cy="9024784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8900000">
            <a:off x="8797605" y="-881118"/>
            <a:ext cx="3816827" cy="3816827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8890" y="735965"/>
            <a:ext cx="11941810" cy="7823200"/>
            <a:chOff x="487533" y="161085"/>
            <a:chExt cx="10442808" cy="7823200"/>
          </a:xfrm>
        </p:grpSpPr>
        <p:sp>
          <p:nvSpPr>
            <p:cNvPr id="18" name="文本框 17"/>
            <p:cNvSpPr txBox="1"/>
            <p:nvPr/>
          </p:nvSpPr>
          <p:spPr>
            <a:xfrm>
              <a:off x="487533" y="161085"/>
              <a:ext cx="6088769" cy="9220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5400" dirty="0">
                  <a:latin typeface="文悦古典明朝体 (非商业使用) W5" pitchFamily="50" charset="-122"/>
                  <a:ea typeface="文悦古典明朝体 (非商业使用) W5" pitchFamily="50" charset="-122"/>
                </a:rPr>
                <a:t>未来展望和应用前景</a:t>
              </a:r>
              <a:endPara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9" name="Content Placeholder 2"/>
            <p:cNvSpPr txBox="1"/>
            <p:nvPr/>
          </p:nvSpPr>
          <p:spPr>
            <a:xfrm>
              <a:off x="721867" y="1255190"/>
              <a:ext cx="10208474" cy="6729095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zh-CN" sz="3600" spc="600" dirty="0">
                  <a:solidFill>
                    <a:schemeClr val="tx1"/>
                  </a:solidFill>
                  <a:sym typeface="+mn-ea"/>
                </a:rPr>
                <a:t>      </a:t>
              </a:r>
              <a:r>
                <a:rPr sz="3600" spc="600" dirty="0">
                  <a:solidFill>
                    <a:schemeClr val="tx1"/>
                  </a:solidFill>
                  <a:sym typeface="+mn-ea"/>
                </a:rPr>
                <a:t>虚拟现实技术的发展前景十分乐观，它在博物馆界的应用也会越来越广泛，越来越深入。它能更好的发挥博物馆的社会功能和教育功能，不断为博物馆的发展注入新的活力。</a:t>
              </a:r>
              <a:endParaRPr sz="3600" spc="600" dirty="0">
                <a:solidFill>
                  <a:schemeClr val="tx1"/>
                </a:solidFill>
                <a:sym typeface="+mn-ea"/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endParaRPr sz="3600" spc="600" dirty="0">
                <a:solidFill>
                  <a:schemeClr val="tx1"/>
                </a:solidFill>
                <a:sym typeface="+mn-ea"/>
              </a:endParaRPr>
            </a:p>
          </p:txBody>
        </p:sp>
      </p:grpSp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915" y="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20866" r="1314" b="14926"/>
          <a:stretch>
            <a:fillRect/>
          </a:stretch>
        </p:blipFill>
        <p:spPr>
          <a:xfrm>
            <a:off x="0" y="-22513"/>
            <a:ext cx="12192000" cy="69022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3245" y="1210310"/>
            <a:ext cx="1198245" cy="49536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6600" spc="2000" dirty="0">
                <a:solidFill>
                  <a:schemeClr val="bg1"/>
                </a:solidFill>
                <a:latin typeface="TypeLand 康熙字典體" pitchFamily="50" charset="-120"/>
                <a:ea typeface="TypeLand 康熙字典體" pitchFamily="50" charset="-120"/>
              </a:rPr>
              <a:t>团队分工</a:t>
            </a:r>
            <a:endParaRPr lang="zh-CN" altLang="en-US" sz="6600" spc="2000" dirty="0">
              <a:solidFill>
                <a:schemeClr val="bg1"/>
              </a:solidFill>
              <a:latin typeface="TypeLand 康熙字典體" pitchFamily="50" charset="-120"/>
              <a:ea typeface="TypeLand 康熙字典體" pitchFamily="50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12010" y="800735"/>
            <a:ext cx="1001141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指导老师：刘涛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组长：杨锦龙</a:t>
            </a:r>
            <a:r>
              <a:rPr lang="en-US" altLang="zh-CN" sz="3200">
                <a:solidFill>
                  <a:schemeClr val="bg1"/>
                </a:solidFill>
              </a:rPr>
              <a:t>   </a:t>
            </a:r>
            <a:r>
              <a:rPr lang="zh-CN" altLang="en-US" sz="3200">
                <a:solidFill>
                  <a:schemeClr val="bg1"/>
                </a:solidFill>
              </a:rPr>
              <a:t>原型，UI逻辑编写以及虚拟漫游系统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组员：符浩然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   虚拟场景搭建以及动画系统制作</a:t>
            </a:r>
            <a:endParaRPr lang="zh-CN" altLang="en-US" sz="3200">
              <a:solidFill>
                <a:schemeClr val="bg1"/>
              </a:solidFill>
              <a:sym typeface="+mn-ea"/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组员：冯茹       影院模型制作以及</a:t>
            </a:r>
            <a:r>
              <a:rPr lang="en-US" altLang="zh-CN" sz="3200">
                <a:solidFill>
                  <a:schemeClr val="bg1"/>
                </a:solidFill>
              </a:rPr>
              <a:t>UI</a:t>
            </a:r>
            <a:r>
              <a:rPr lang="zh-CN" altLang="en-US" sz="3200">
                <a:solidFill>
                  <a:schemeClr val="bg1"/>
                </a:solidFill>
              </a:rPr>
              <a:t>界面制作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组员：乔锦溢   虚拟展馆模型制作以及展品建模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组员：李迎夏   建筑系统制作以及展品建模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3" name="图片 2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915" y="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3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15370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154999" y="1962542"/>
            <a:ext cx="3883273" cy="2931646"/>
            <a:chOff x="4154998" y="2051199"/>
            <a:chExt cx="3883273" cy="2931646"/>
          </a:xfrm>
        </p:grpSpPr>
        <p:sp>
          <p:nvSpPr>
            <p:cNvPr id="6" name="文本框 5"/>
            <p:cNvSpPr txBox="1"/>
            <p:nvPr/>
          </p:nvSpPr>
          <p:spPr>
            <a:xfrm>
              <a:off x="4154998" y="2143581"/>
              <a:ext cx="3883273" cy="240065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5000" dirty="0">
                  <a:solidFill>
                    <a:schemeClr val="bg1"/>
                  </a:solidFill>
                  <a:latin typeface="TypeLand.com 康熙字典體 試用版" pitchFamily="50" charset="-120"/>
                  <a:ea typeface="TypeLand.com 康熙字典體 試用版" pitchFamily="50" charset="-120"/>
                </a:rPr>
                <a:t>完</a:t>
              </a:r>
              <a:endParaRPr lang="zh-CN" altLang="en-US" sz="15000" dirty="0">
                <a:solidFill>
                  <a:schemeClr val="bg1"/>
                </a:solidFill>
                <a:latin typeface="TypeLand.com 康熙字典體 試用版" pitchFamily="50" charset="-120"/>
                <a:ea typeface="TypeLand.com 康熙字典體 試用版" pitchFamily="50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873088" y="2051199"/>
              <a:ext cx="2445821" cy="2931646"/>
            </a:xfrm>
            <a:prstGeom prst="rect">
              <a:avLst/>
            </a:prstGeom>
            <a:no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080117" y="4311313"/>
              <a:ext cx="2033032" cy="4001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2000" spc="600" dirty="0">
                  <a:solidFill>
                    <a:schemeClr val="bg1"/>
                  </a:solidFill>
                  <a:latin typeface="Adobe 宋体 Std L" panose="02020300000000000000" pitchFamily="18" charset="-122"/>
                  <a:ea typeface="Adobe 宋体 Std L" panose="02020300000000000000" pitchFamily="18" charset="-122"/>
                </a:rPr>
                <a:t>-END-</a:t>
              </a:r>
              <a:endParaRPr lang="zh-CN" altLang="en-US" sz="2000" spc="600" dirty="0">
                <a:solidFill>
                  <a:schemeClr val="bg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209724" cy="6858000"/>
          </a:xfrm>
          <a:prstGeom prst="rect">
            <a:avLst/>
          </a:prstGeom>
        </p:spPr>
      </p:pic>
      <p:sp>
        <p:nvSpPr>
          <p:cNvPr id="14" name="Content Placeholder 2"/>
          <p:cNvSpPr txBox="1"/>
          <p:nvPr/>
        </p:nvSpPr>
        <p:spPr>
          <a:xfrm>
            <a:off x="621665" y="1172845"/>
            <a:ext cx="5220335" cy="219265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34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sz="3600" spc="300">
                <a:solidFill>
                  <a:schemeClr val="tx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人们工作越来越忙碌，时间碎片化，没有大量时间去实体博物馆参观，怎么办？</a:t>
            </a:r>
            <a:endParaRPr sz="3600" spc="300">
              <a:solidFill>
                <a:schemeClr val="tx1"/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pic>
        <p:nvPicPr>
          <p:cNvPr id="6" name="图片 5" descr="240392-150316103509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>
            <a:off x="6108700" y="618490"/>
            <a:ext cx="5652770" cy="4401185"/>
          </a:xfrm>
          <a:prstGeom prst="rect">
            <a:avLst/>
          </a:prstGeom>
        </p:spPr>
      </p:pic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355" y="228600"/>
            <a:ext cx="1565275" cy="1565275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8834" y="0"/>
            <a:ext cx="12209724" cy="6858000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141085" y="854710"/>
            <a:ext cx="5058410" cy="361823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34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3600" spc="300">
                <a:solidFill>
                  <a:schemeClr val="tx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         </a:t>
            </a:r>
            <a:r>
              <a:rPr lang="zh-CN" sz="3600" spc="300">
                <a:solidFill>
                  <a:schemeClr val="tx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博物馆的文物摆放有局限性，要想全方位的观赏文物的细节</a:t>
            </a:r>
            <a:r>
              <a:rPr sz="3600" spc="300">
                <a:solidFill>
                  <a:schemeClr val="tx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，怎么办？</a:t>
            </a:r>
            <a:endParaRPr sz="3600" spc="300">
              <a:solidFill>
                <a:schemeClr val="tx1"/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199226" y="1314450"/>
            <a:ext cx="0" cy="5543550"/>
          </a:xfrm>
          <a:prstGeom prst="line">
            <a:avLst/>
          </a:prstGeom>
          <a:ln>
            <a:solidFill>
              <a:srgbClr val="941017">
                <a:alpha val="3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199226" y="1314450"/>
            <a:ext cx="402224" cy="2114550"/>
          </a:xfrm>
          <a:prstGeom prst="rect">
            <a:avLst/>
          </a:prstGeom>
          <a:solidFill>
            <a:srgbClr val="941017"/>
          </a:solidFill>
          <a:ln>
            <a:solidFill>
              <a:srgbClr val="941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2501606_143933999000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20000">
            <a:off x="3810" y="456565"/>
            <a:ext cx="6127750" cy="4011295"/>
          </a:xfrm>
          <a:prstGeom prst="rect">
            <a:avLst/>
          </a:prstGeom>
        </p:spPr>
      </p:pic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75" y="49530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8834" y="0"/>
            <a:ext cx="12209724" cy="6858000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321310" y="-1134110"/>
            <a:ext cx="10575925" cy="610489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5034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zh-CN" sz="3600" spc="300">
              <a:solidFill>
                <a:schemeClr val="tx1"/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0" indent="0" defTabSz="145034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sz="3600" spc="300">
                <a:solidFill>
                  <a:schemeClr val="tx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简介：</a:t>
            </a:r>
            <a:endParaRPr lang="zh-CN" sz="3600" spc="300">
              <a:solidFill>
                <a:schemeClr val="tx1"/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0" indent="0" defTabSz="145034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sz="3600" spc="300">
                <a:solidFill>
                  <a:schemeClr val="tx1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      利用虚拟现实技术将博物馆真实、完整地通过计算机展现出来，令博物馆的收藏珍品突破原有技术条件和保存方式的限制进行传播。</a:t>
            </a:r>
            <a:endParaRPr lang="zh-CN" sz="3600" spc="300">
              <a:solidFill>
                <a:schemeClr val="tx1"/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199226" y="1314450"/>
            <a:ext cx="0" cy="5543550"/>
          </a:xfrm>
          <a:prstGeom prst="line">
            <a:avLst/>
          </a:prstGeom>
          <a:ln>
            <a:solidFill>
              <a:srgbClr val="941017">
                <a:alpha val="3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199226" y="1314450"/>
            <a:ext cx="402224" cy="2114550"/>
          </a:xfrm>
          <a:prstGeom prst="rect">
            <a:avLst/>
          </a:prstGeom>
          <a:solidFill>
            <a:srgbClr val="941017"/>
          </a:solidFill>
          <a:ln>
            <a:solidFill>
              <a:srgbClr val="941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209724" cy="6858000"/>
          </a:xfrm>
          <a:prstGeom prst="rect">
            <a:avLst/>
          </a:prstGeom>
        </p:spPr>
      </p:pic>
      <p:cxnSp>
        <p:nvCxnSpPr>
          <p:cNvPr id="5" name="直接连接符 4"/>
          <p:cNvCxnSpPr>
            <a:stCxn id="4" idx="1"/>
          </p:cNvCxnSpPr>
          <p:nvPr/>
        </p:nvCxnSpPr>
        <p:spPr>
          <a:xfrm>
            <a:off x="0" y="3429000"/>
            <a:ext cx="12382500" cy="0"/>
          </a:xfrm>
          <a:prstGeom prst="line">
            <a:avLst/>
          </a:prstGeom>
          <a:ln>
            <a:solidFill>
              <a:srgbClr val="8B281E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257300" y="3257550"/>
            <a:ext cx="0" cy="2419350"/>
          </a:xfrm>
          <a:prstGeom prst="line">
            <a:avLst/>
          </a:prstGeom>
          <a:ln>
            <a:solidFill>
              <a:srgbClr val="8B281E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400550" y="1181100"/>
            <a:ext cx="0" cy="2419350"/>
          </a:xfrm>
          <a:prstGeom prst="line">
            <a:avLst/>
          </a:prstGeom>
          <a:ln>
            <a:solidFill>
              <a:srgbClr val="8B281E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51600" y="3257550"/>
            <a:ext cx="0" cy="2419350"/>
          </a:xfrm>
          <a:prstGeom prst="line">
            <a:avLst/>
          </a:prstGeom>
          <a:ln>
            <a:solidFill>
              <a:srgbClr val="8B281E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35100" y="4077335"/>
            <a:ext cx="404622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spc="3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贫困山区的孩子</a:t>
            </a:r>
            <a:endParaRPr lang="zh-CN" altLang="en-US" sz="4000" spc="3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82465" y="1552575"/>
            <a:ext cx="243268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spc="3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社会大众</a:t>
            </a:r>
            <a:endParaRPr lang="zh-CN" altLang="en-US" sz="4000" spc="3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63690" y="4077335"/>
            <a:ext cx="388620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spc="3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各实体博物馆</a:t>
            </a:r>
            <a:endParaRPr lang="zh-CN" altLang="en-US" sz="4000" spc="3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549789" y="249555"/>
            <a:ext cx="1659890" cy="9634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b="1" dirty="0">
                <a:blipFill dpi="0" rotWithShape="1">
                  <a:blip r:embed="rId2"/>
                  <a:srcRect/>
                  <a:stretch>
                    <a:fillRect t="-38000" b="-5000"/>
                  </a:stretch>
                </a:blipFill>
                <a:latin typeface="TypeLand.com 康熙字典體 試用版" pitchFamily="50" charset="-120"/>
                <a:ea typeface="TypeLand.com 康熙字典體 試用版" pitchFamily="50" charset="-120"/>
              </a:rPr>
              <a:t>目标人群</a:t>
            </a:r>
            <a:endParaRPr lang="zh-CN" altLang="en-US" sz="9600" b="1" dirty="0">
              <a:blipFill dpi="0" rotWithShape="1">
                <a:blip r:embed="rId2"/>
                <a:srcRect/>
                <a:stretch>
                  <a:fillRect t="-38000" b="-5000"/>
                </a:stretch>
              </a:blipFill>
              <a:latin typeface="TypeLand.com 康熙字典體 試用版" pitchFamily="50" charset="-120"/>
              <a:ea typeface="TypeLand.com 康熙字典體 試用版" pitchFamily="50" charset="-120"/>
            </a:endParaRPr>
          </a:p>
        </p:txBody>
      </p:sp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8890" y="-8255"/>
            <a:ext cx="12209780" cy="6873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8900000">
            <a:off x="471948" y="-736190"/>
            <a:ext cx="9024784" cy="9024784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8900000">
            <a:off x="8797605" y="-881118"/>
            <a:ext cx="3816827" cy="3816827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59079" y="566420"/>
            <a:ext cx="11673840" cy="8224520"/>
            <a:chOff x="635240" y="437945"/>
            <a:chExt cx="10208474" cy="8224520"/>
          </a:xfrm>
        </p:grpSpPr>
        <p:sp>
          <p:nvSpPr>
            <p:cNvPr id="18" name="文本框 17"/>
            <p:cNvSpPr txBox="1"/>
            <p:nvPr/>
          </p:nvSpPr>
          <p:spPr>
            <a:xfrm>
              <a:off x="755183" y="437945"/>
              <a:ext cx="5323840" cy="9220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5400" dirty="0">
                  <a:latin typeface="文悦古典明朝体 (非商业使用) W5" pitchFamily="50" charset="-122"/>
                  <a:ea typeface="文悦古典明朝体 (非商业使用) W5" pitchFamily="50" charset="-122"/>
                </a:rPr>
                <a:t>VR</a:t>
              </a:r>
              <a:r>
                <a:rPr lang="zh-CN" altLang="en-US" sz="5400" dirty="0">
                  <a:latin typeface="文悦古典明朝体 (非商业使用) W5" pitchFamily="50" charset="-122"/>
                  <a:ea typeface="文悦古典明朝体 (非商业使用) W5" pitchFamily="50" charset="-122"/>
                </a:rPr>
                <a:t>博物馆的意义</a:t>
              </a:r>
              <a:endPara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9" name="Content Placeholder 2"/>
            <p:cNvSpPr txBox="1"/>
            <p:nvPr/>
          </p:nvSpPr>
          <p:spPr>
            <a:xfrm>
              <a:off x="635240" y="1779065"/>
              <a:ext cx="10208474" cy="6883400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zh-CN" sz="3600" spc="600" dirty="0">
                  <a:solidFill>
                    <a:schemeClr val="tx1"/>
                  </a:solidFill>
                </a:rPr>
                <a:t>  1.</a:t>
              </a:r>
              <a:r>
                <a:rPr lang="zh-CN" altLang="en-US" sz="3600" spc="600" dirty="0">
                  <a:solidFill>
                    <a:schemeClr val="tx1"/>
                  </a:solidFill>
                </a:rPr>
                <a:t>给贫困山区的孩子带去更为先进的体验，有  助于教育的发展，以及教育资源的平均分配 </a:t>
              </a:r>
              <a:endParaRPr lang="zh-CN" altLang="en-US" sz="3600" spc="600" dirty="0">
                <a:solidFill>
                  <a:schemeClr val="tx1"/>
                </a:solidFill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3600" spc="600" dirty="0">
                  <a:solidFill>
                    <a:schemeClr val="tx1"/>
                  </a:solidFill>
                </a:rPr>
                <a:t> </a:t>
              </a:r>
              <a:r>
                <a:rPr lang="en-US" altLang="zh-CN" sz="3600" spc="600" dirty="0">
                  <a:solidFill>
                    <a:schemeClr val="tx1"/>
                  </a:solidFill>
                </a:rPr>
                <a:t>2.</a:t>
              </a:r>
              <a:r>
                <a:rPr lang="zh-CN" altLang="en-US" sz="3600" spc="600" dirty="0">
                  <a:solidFill>
                    <a:schemeClr val="tx1"/>
                  </a:solidFill>
                </a:rPr>
                <a:t>利用都市工作人群的碎片化时间，丰富了人们的生活</a:t>
              </a:r>
              <a:endParaRPr lang="zh-CN" altLang="en-US" sz="3600" spc="600" dirty="0">
                <a:solidFill>
                  <a:schemeClr val="tx1"/>
                </a:solidFill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3600" spc="600" dirty="0">
                  <a:solidFill>
                    <a:schemeClr val="tx1"/>
                  </a:solidFill>
                </a:rPr>
                <a:t>  </a:t>
              </a:r>
              <a:r>
                <a:rPr lang="en-US" altLang="zh-CN" sz="3600" spc="600" dirty="0">
                  <a:solidFill>
                    <a:schemeClr val="tx1"/>
                  </a:solidFill>
                </a:rPr>
                <a:t>3.</a:t>
              </a:r>
              <a:r>
                <a:rPr lang="zh-CN" altLang="en-US" sz="3600" spc="600" dirty="0">
                  <a:solidFill>
                    <a:schemeClr val="tx1"/>
                  </a:solidFill>
                </a:rPr>
                <a:t>可以将文物更加全面，更加细致的展现给世人</a:t>
              </a:r>
              <a:endParaRPr lang="zh-CN" altLang="en-US" sz="3600" spc="600" dirty="0">
                <a:solidFill>
                  <a:schemeClr val="tx1"/>
                </a:solidFill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zh-CN" sz="3600" spc="600" dirty="0">
                  <a:solidFill>
                    <a:schemeClr val="tx1"/>
                  </a:solidFill>
                </a:rPr>
                <a:t>  </a:t>
              </a:r>
              <a:endParaRPr lang="en-US" altLang="zh-CN" sz="3600" spc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8890" y="-8255"/>
            <a:ext cx="12209780" cy="6873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8900000">
            <a:off x="471948" y="-736190"/>
            <a:ext cx="9024784" cy="9024784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8900000">
            <a:off x="8797605" y="-881118"/>
            <a:ext cx="3816827" cy="3816827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59079" y="692150"/>
            <a:ext cx="11673840" cy="7324725"/>
            <a:chOff x="635240" y="563675"/>
            <a:chExt cx="10208474" cy="7324725"/>
          </a:xfrm>
        </p:grpSpPr>
        <p:sp>
          <p:nvSpPr>
            <p:cNvPr id="18" name="文本框 17"/>
            <p:cNvSpPr txBox="1"/>
            <p:nvPr/>
          </p:nvSpPr>
          <p:spPr>
            <a:xfrm>
              <a:off x="770176" y="563675"/>
              <a:ext cx="5323840" cy="9220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5400" dirty="0">
                  <a:latin typeface="文悦古典明朝体 (非商业使用) W5" pitchFamily="50" charset="-122"/>
                  <a:ea typeface="文悦古典明朝体 (非商业使用) W5" pitchFamily="50" charset="-122"/>
                </a:rPr>
                <a:t>VR</a:t>
              </a:r>
              <a:r>
                <a:rPr lang="zh-CN" altLang="en-US" sz="5400" dirty="0">
                  <a:latin typeface="文悦古典明朝体 (非商业使用) W5" pitchFamily="50" charset="-122"/>
                  <a:ea typeface="文悦古典明朝体 (非商业使用) W5" pitchFamily="50" charset="-122"/>
                </a:rPr>
                <a:t>博物馆的意义</a:t>
              </a:r>
              <a:endPara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9" name="Content Placeholder 2"/>
            <p:cNvSpPr txBox="1"/>
            <p:nvPr/>
          </p:nvSpPr>
          <p:spPr>
            <a:xfrm>
              <a:off x="635240" y="1005000"/>
              <a:ext cx="10208474" cy="6883400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endParaRPr lang="en-US" altLang="zh-CN" sz="3600" spc="600" dirty="0">
                <a:solidFill>
                  <a:schemeClr val="tx1"/>
                </a:solidFill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zh-CN" sz="3600" spc="600" dirty="0">
                  <a:solidFill>
                    <a:schemeClr val="tx1"/>
                  </a:solidFill>
                </a:rPr>
                <a:t>  4.</a:t>
              </a:r>
              <a:r>
                <a:rPr lang="zh-CN" altLang="en-US" sz="3600" spc="600" dirty="0">
                  <a:solidFill>
                    <a:schemeClr val="tx1"/>
                  </a:solidFill>
                </a:rPr>
                <a:t>打破时间和地域的限制，使人们拥有属于自己的口袋博物馆</a:t>
              </a:r>
              <a:endParaRPr lang="zh-CN" altLang="en-US" sz="3600" spc="600" dirty="0">
                <a:solidFill>
                  <a:schemeClr val="tx1"/>
                </a:solidFill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zh-CN" sz="3600" spc="600" dirty="0">
                  <a:solidFill>
                    <a:schemeClr val="tx1"/>
                  </a:solidFill>
                </a:rPr>
                <a:t>  5.</a:t>
              </a:r>
              <a:r>
                <a:rPr lang="zh-CN" altLang="en-US" sz="3600" spc="600" dirty="0">
                  <a:solidFill>
                    <a:schemeClr val="tx1"/>
                  </a:solidFill>
                </a:rPr>
                <a:t>将现代技术与文物结合，增添了历史的趣味性</a:t>
              </a:r>
              <a:r>
                <a:rPr lang="en-US" altLang="zh-CN" sz="3600" spc="600" dirty="0">
                  <a:solidFill>
                    <a:schemeClr val="tx1"/>
                  </a:solidFill>
                </a:rPr>
                <a:t> </a:t>
              </a:r>
              <a:endParaRPr lang="zh-CN" altLang="en-US" sz="3600" spc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8890" y="-8255"/>
            <a:ext cx="12209780" cy="6873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8900000">
            <a:off x="471948" y="-736190"/>
            <a:ext cx="9024784" cy="9024784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8900000">
            <a:off x="8797605" y="-881118"/>
            <a:ext cx="3816827" cy="3816827"/>
          </a:xfrm>
          <a:prstGeom prst="rect">
            <a:avLst/>
          </a:prstGeom>
          <a:noFill/>
          <a:ln>
            <a:solidFill>
              <a:srgbClr val="8B281E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-8890" y="624840"/>
            <a:ext cx="14450061" cy="7651115"/>
            <a:chOff x="487533" y="49960"/>
            <a:chExt cx="12636209" cy="7651115"/>
          </a:xfrm>
        </p:grpSpPr>
        <p:sp>
          <p:nvSpPr>
            <p:cNvPr id="18" name="文本框 17"/>
            <p:cNvSpPr txBox="1"/>
            <p:nvPr/>
          </p:nvSpPr>
          <p:spPr>
            <a:xfrm>
              <a:off x="487533" y="49960"/>
              <a:ext cx="5323840" cy="9220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5400" dirty="0">
                  <a:latin typeface="文悦古典明朝体 (非商业使用) W5" pitchFamily="50" charset="-122"/>
                  <a:ea typeface="文悦古典明朝体 (非商业使用) W5" pitchFamily="50" charset="-122"/>
                </a:rPr>
                <a:t>功能模块</a:t>
              </a:r>
              <a:endPara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sp>
          <p:nvSpPr>
            <p:cNvPr id="19" name="Content Placeholder 2"/>
            <p:cNvSpPr txBox="1"/>
            <p:nvPr/>
          </p:nvSpPr>
          <p:spPr>
            <a:xfrm>
              <a:off x="2915268" y="971980"/>
              <a:ext cx="10208474" cy="6729095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zh-CN" sz="3600" spc="600" dirty="0">
                  <a:solidFill>
                    <a:schemeClr val="tx1"/>
                  </a:solidFill>
                  <a:sym typeface="+mn-ea"/>
                </a:rPr>
                <a:t>     1</a:t>
              </a: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、</a:t>
              </a:r>
              <a:r>
                <a:rPr lang="en-US" altLang="zh-CN" sz="3600" spc="600" dirty="0">
                  <a:solidFill>
                    <a:schemeClr val="tx1"/>
                  </a:solidFill>
                  <a:sym typeface="+mn-ea"/>
                </a:rPr>
                <a:t>VR</a:t>
              </a: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展馆漫游   </a:t>
              </a:r>
              <a:endParaRPr lang="zh-CN" altLang="en-US" sz="3600" spc="600" dirty="0">
                <a:solidFill>
                  <a:schemeClr val="tx1"/>
                </a:solidFill>
                <a:sym typeface="+mn-ea"/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en-US" altLang="zh-CN" sz="3600" spc="600" dirty="0">
                  <a:solidFill>
                    <a:schemeClr val="tx1"/>
                  </a:solidFill>
                  <a:sym typeface="+mn-ea"/>
                </a:rPr>
                <a:t>2</a:t>
              </a: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、古画动态展示</a:t>
              </a:r>
              <a:endParaRPr lang="zh-CN" altLang="en-US" sz="3600" spc="600" dirty="0">
                <a:solidFill>
                  <a:schemeClr val="tx1"/>
                </a:solidFill>
                <a:sym typeface="+mn-ea"/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zh-CN" sz="3600" spc="600" dirty="0">
                  <a:solidFill>
                    <a:schemeClr val="tx1"/>
                  </a:solidFill>
                  <a:sym typeface="+mn-ea"/>
                </a:rPr>
                <a:t>     3</a:t>
              </a: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、</a:t>
              </a:r>
              <a:r>
                <a:rPr lang="en-US" altLang="zh-CN" sz="3600" spc="600" dirty="0">
                  <a:solidFill>
                    <a:schemeClr val="tx1"/>
                  </a:solidFill>
                  <a:sym typeface="+mn-ea"/>
                </a:rPr>
                <a:t>VR</a:t>
              </a: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文物影院   </a:t>
              </a:r>
              <a:endParaRPr lang="zh-CN" altLang="en-US" sz="3600" spc="600" dirty="0">
                <a:solidFill>
                  <a:schemeClr val="tx1"/>
                </a:solidFill>
                <a:sym typeface="+mn-ea"/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en-US" altLang="zh-CN" sz="3600" spc="600" dirty="0">
                  <a:solidFill>
                    <a:schemeClr val="tx1"/>
                  </a:solidFill>
                  <a:sym typeface="+mn-ea"/>
                </a:rPr>
                <a:t>4</a:t>
              </a: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、虚拟导游</a:t>
              </a:r>
              <a:endParaRPr lang="zh-CN" altLang="en-US" sz="3600" spc="600" dirty="0">
                <a:solidFill>
                  <a:schemeClr val="tx1"/>
                </a:solidFill>
                <a:sym typeface="+mn-ea"/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     </a:t>
              </a:r>
              <a:r>
                <a:rPr lang="en-US" altLang="zh-CN" sz="3600" spc="600" dirty="0">
                  <a:solidFill>
                    <a:schemeClr val="tx1"/>
                  </a:solidFill>
                  <a:sym typeface="+mn-ea"/>
                </a:rPr>
                <a:t>5</a:t>
              </a: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、用户反馈系统 </a:t>
              </a:r>
              <a:endParaRPr lang="zh-CN" altLang="en-US" sz="3600" spc="600" dirty="0">
                <a:solidFill>
                  <a:schemeClr val="tx1"/>
                </a:solidFill>
                <a:sym typeface="+mn-ea"/>
              </a:endParaRPr>
            </a:p>
            <a:p>
              <a:pPr marL="0" indent="0" defTabSz="145034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en-US" altLang="zh-CN" sz="3600" spc="600" dirty="0">
                  <a:solidFill>
                    <a:schemeClr val="tx1"/>
                  </a:solidFill>
                  <a:sym typeface="+mn-ea"/>
                </a:rPr>
                <a:t>6</a:t>
              </a:r>
              <a:r>
                <a:rPr lang="zh-CN" altLang="en-US" sz="3600" spc="600" dirty="0">
                  <a:solidFill>
                    <a:schemeClr val="tx1"/>
                  </a:solidFill>
                  <a:sym typeface="+mn-ea"/>
                </a:rPr>
                <a:t>、文物细节展示</a:t>
              </a:r>
              <a:endParaRPr lang="zh-CN" altLang="en-US" sz="3600" spc="600" dirty="0">
                <a:solidFill>
                  <a:schemeClr val="tx1"/>
                </a:solidFill>
                <a:sym typeface="+mn-ea"/>
              </a:endParaRPr>
            </a:p>
          </p:txBody>
        </p:sp>
      </p:grpSp>
      <p:pic>
        <p:nvPicPr>
          <p:cNvPr id="2" name="图片 1" descr="QQ图片20170504203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75" y="354965"/>
            <a:ext cx="1565275" cy="156527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  <p:sndAc>
          <p:endSnd/>
        </p:sndAc>
      </p:transition>
    </mc:Choice>
    <mc:Fallback>
      <p:transition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ww.33ppt.com 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1154</Words>
  <Application>WPS 演示</Application>
  <PresentationFormat>宽屏</PresentationFormat>
  <Paragraphs>133</Paragraphs>
  <Slides>27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华文行楷</vt:lpstr>
      <vt:lpstr>Adobe 宋体 Std L</vt:lpstr>
      <vt:lpstr>TypeLand.com 康熙字典體 試用版</vt:lpstr>
      <vt:lpstr>文悦古典明朝体 (非商业使用) W5</vt:lpstr>
      <vt:lpstr>等线</vt:lpstr>
      <vt:lpstr>微软雅黑</vt:lpstr>
      <vt:lpstr>Arial Unicode MS</vt:lpstr>
      <vt:lpstr>等线 Light</vt:lpstr>
      <vt:lpstr>TypeLand 康熙字典體</vt:lpstr>
      <vt:lpstr>MingLiU-ExtB</vt:lpstr>
      <vt:lpstr>www.33ppt.com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/>
  <cp:lastModifiedBy>Administrator</cp:lastModifiedBy>
  <cp:revision>52</cp:revision>
  <dcterms:created xsi:type="dcterms:W3CDTF">2017-07-26T11:29:00Z</dcterms:created>
  <dcterms:modified xsi:type="dcterms:W3CDTF">2017-09-28T13:20:52Z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